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75" r:id="rId4"/>
    <p:sldId id="260" r:id="rId5"/>
    <p:sldId id="27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4660"/>
  </p:normalViewPr>
  <p:slideViewPr>
    <p:cSldViewPr>
      <p:cViewPr varScale="1">
        <p:scale>
          <a:sx n="83" d="100"/>
          <a:sy n="83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1FCD-A6EA-44EE-AE25-F2384152F6C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3859-0E95-483B-9256-93E33209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7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3859-0E95-483B-9256-93E33209A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3859-0E95-483B-9256-93E33209A2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0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409581-02EA-49B1-A6F6-95236916F56F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1E97BA-B859-4DE7-AFF3-DF30FA88CE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gres&amp;cd=&amp;cad=rja&amp;uact=8&amp;ved=0CAwQjRwwAA&amp;url=http://en.hdyo.org/tee/questions&amp;ei=Pg9RVYSJJsy4sQGxu4G4AQ&amp;psig=AFQjCNHlIBKOi6GHSbzAzpbmI8LlV9GA6g&amp;ust=143146207870569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gres&amp;cd=&amp;cad=rja&amp;uact=8&amp;ved=0CAwQjRwwAA&amp;url=http://en.hdyo.org/tee/questions&amp;ei=Pg9RVYSJJsy4sQGxu4G4AQ&amp;psig=AFQjCNHlIBKOi6GHSbzAzpbmI8LlV9GA6g&amp;ust=143146207870569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gres&amp;cd=&amp;cad=rja&amp;uact=8&amp;ved=0CAwQjRwwAA&amp;url=http://en.hdyo.org/tee/questions&amp;ei=Pg9RVYSJJsy4sQGxu4G4AQ&amp;psig=AFQjCNHlIBKOi6GHSbzAzpbmI8LlV9GA6g&amp;ust=143146207870569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411760" y="548680"/>
            <a:ext cx="2046084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39035" cy="1702160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SISTEMSKE USLUGE I MODEL ALOKACIJE TROŠKOVA BALANSIRANJA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EES-A CRNE GORE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51520" y="1871479"/>
            <a:ext cx="4206324" cy="2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10558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STK C5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17531" r="61728" b="68825"/>
          <a:stretch/>
        </p:blipFill>
        <p:spPr bwMode="auto">
          <a:xfrm>
            <a:off x="251520" y="548680"/>
            <a:ext cx="2247201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420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IV SAVJETOVANJE             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Igalo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, 11.-14.5.2015.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716016" y="5517232"/>
            <a:ext cx="330980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Dr Branko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Stojković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Ljubo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Knežević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Ranko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Redžić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Željko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Adžić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h-ZA" dirty="0"/>
              <a:t>Plaćanje usluge sekundarne regulacije i po osnovu rezervacije i po osnovu </a:t>
            </a:r>
            <a:r>
              <a:rPr lang="xh-ZA" dirty="0" smtClean="0"/>
              <a:t>angažovanja</a:t>
            </a:r>
          </a:p>
          <a:p>
            <a:endParaRPr lang="xh-ZA" dirty="0" smtClean="0"/>
          </a:p>
          <a:p>
            <a:r>
              <a:rPr lang="vi-VN" dirty="0"/>
              <a:t>Trošak rezervacije snage definisati kao sastavni dio cijene korišćenja </a:t>
            </a:r>
            <a:r>
              <a:rPr lang="vi-VN" dirty="0" smtClean="0"/>
              <a:t>sistema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5339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Autofit/>
          </a:bodyPr>
          <a:lstStyle/>
          <a:p>
            <a:r>
              <a:rPr lang="pl-PL" sz="3200" dirty="0"/>
              <a:t>Balansni mehanizam u Crnoj Gori</a:t>
            </a:r>
            <a:br>
              <a:rPr lang="pl-PL" sz="3200" dirty="0"/>
            </a:br>
            <a:r>
              <a:rPr lang="en-US" sz="3600" b="1" dirty="0" err="1" smtClean="0"/>
              <a:t>Mogućnosti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unaprjeđenje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02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7404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Balansni mehanizam u Crnoj Gori</a:t>
            </a:r>
            <a:br>
              <a:rPr lang="pl-PL" sz="3200" dirty="0"/>
            </a:br>
            <a:r>
              <a:rPr lang="en-US" sz="3600" b="1" dirty="0" err="1" smtClean="0"/>
              <a:t>Mogućnosti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unaprjeđenje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Prilagoditi</a:t>
            </a:r>
            <a:r>
              <a:rPr lang="en-US" dirty="0" smtClean="0"/>
              <a:t> zone </a:t>
            </a:r>
            <a:r>
              <a:rPr lang="en-US" dirty="0" err="1" smtClean="0"/>
              <a:t>tolerancije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80537" y="3200537"/>
            <a:ext cx="7237005" cy="2329251"/>
            <a:chOff x="719371" y="3187981"/>
            <a:chExt cx="7237005" cy="23292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8" t="31853" r="28510" b="57869"/>
            <a:stretch/>
          </p:blipFill>
          <p:spPr bwMode="auto">
            <a:xfrm>
              <a:off x="1242646" y="3187981"/>
              <a:ext cx="6049108" cy="88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2" t="42665" r="12838" b="33814"/>
            <a:stretch/>
          </p:blipFill>
          <p:spPr bwMode="auto">
            <a:xfrm>
              <a:off x="719371" y="4069080"/>
              <a:ext cx="7237005" cy="144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55576" y="3180366"/>
            <a:ext cx="7696472" cy="2586240"/>
            <a:chOff x="755576" y="3180366"/>
            <a:chExt cx="7696472" cy="258624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2" t="20489" r="36751" b="68211"/>
            <a:stretch/>
          </p:blipFill>
          <p:spPr bwMode="auto">
            <a:xfrm>
              <a:off x="2063262" y="3180366"/>
              <a:ext cx="5126208" cy="968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9" t="39665" r="11751" b="35254"/>
            <a:stretch/>
          </p:blipFill>
          <p:spPr bwMode="auto">
            <a:xfrm>
              <a:off x="755576" y="4149080"/>
              <a:ext cx="7696472" cy="161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34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Ujednačiti</a:t>
            </a:r>
            <a:r>
              <a:rPr lang="en-US" dirty="0" smtClean="0"/>
              <a:t> </a:t>
            </a:r>
            <a:r>
              <a:rPr lang="en-US" dirty="0" err="1" smtClean="0"/>
              <a:t>cijene</a:t>
            </a:r>
            <a:r>
              <a:rPr lang="en-US" dirty="0" smtClean="0"/>
              <a:t> </a:t>
            </a:r>
            <a:r>
              <a:rPr lang="en-US" dirty="0" err="1" smtClean="0"/>
              <a:t>odstupanja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8349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Autofit/>
          </a:bodyPr>
          <a:lstStyle/>
          <a:p>
            <a:r>
              <a:rPr lang="pl-PL" sz="3200" dirty="0"/>
              <a:t>Balansni mehanizam u Crnoj Gori</a:t>
            </a:r>
            <a:br>
              <a:rPr lang="pl-PL" sz="3200" dirty="0"/>
            </a:br>
            <a:r>
              <a:rPr lang="en-US" sz="3600" b="1" dirty="0" err="1" smtClean="0"/>
              <a:t>Mogućnosti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unaprjeđenje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35967" r="13231" b="38598"/>
          <a:stretch/>
        </p:blipFill>
        <p:spPr bwMode="auto">
          <a:xfrm>
            <a:off x="683221" y="3329788"/>
            <a:ext cx="7628028" cy="151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259632" y="4005064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9632" y="5301208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9632" y="3717032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59632" y="5517232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6176" y="3301881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Tolerancija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sistema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5435932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Tolerancija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sistema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370774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Tolerancija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BOS-a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5219908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Tolerancija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BOS-a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03648" y="4086893"/>
            <a:ext cx="216024" cy="56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23896" y="4662957"/>
            <a:ext cx="216024" cy="566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80648" y="5723964"/>
            <a:ext cx="42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MS Gothic"/>
                <a:ea typeface="MS Gothic"/>
              </a:rPr>
              <a:t>☒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640" y="57146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MS Gothic"/>
                <a:ea typeface="MS Gothic"/>
              </a:rPr>
              <a:t>☑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3892" y="57239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MS Gothic"/>
                <a:ea typeface="MS Gothic"/>
              </a:rPr>
              <a:t>☑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8396" y="57332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MS Gothic"/>
                <a:ea typeface="MS Gothic"/>
              </a:rPr>
              <a:t>☑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7405" y="57332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MS Gothic"/>
                <a:ea typeface="MS Gothic"/>
              </a:rPr>
              <a:t>☑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68469" y="3902756"/>
            <a:ext cx="216024" cy="75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68133" y="4653665"/>
            <a:ext cx="216024" cy="10380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36638" y="3779748"/>
            <a:ext cx="216024" cy="854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37142" y="3902756"/>
            <a:ext cx="216024" cy="75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83968" y="3573016"/>
            <a:ext cx="216024" cy="1070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84640" y="3912048"/>
            <a:ext cx="216024" cy="75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5004888" y="4662956"/>
            <a:ext cx="216024" cy="1070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V="1">
            <a:off x="5004888" y="4653136"/>
            <a:ext cx="216024" cy="75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901068" y="5691698"/>
            <a:ext cx="42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MS Gothic"/>
                <a:ea typeface="MS Gothic"/>
              </a:rPr>
              <a:t>☒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59632" y="4653136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4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0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5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Zaključci</a:t>
            </a:r>
            <a:r>
              <a:rPr lang="en-US" dirty="0" smtClean="0"/>
              <a:t> 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Početak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</a:t>
            </a:r>
            <a:r>
              <a:rPr lang="en-US" dirty="0" err="1"/>
              <a:t>balansnog</a:t>
            </a:r>
            <a:r>
              <a:rPr lang="en-US" dirty="0"/>
              <a:t> </a:t>
            </a:r>
            <a:r>
              <a:rPr lang="en-US" dirty="0" err="1"/>
              <a:t>mehanizma</a:t>
            </a:r>
            <a:r>
              <a:rPr lang="en-US" dirty="0"/>
              <a:t> u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punom</a:t>
            </a:r>
            <a:r>
              <a:rPr lang="en-US" dirty="0"/>
              <a:t> </a:t>
            </a:r>
            <a:r>
              <a:rPr lang="en-US" dirty="0" err="1"/>
              <a:t>kapacitetu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u </a:t>
            </a:r>
            <a:r>
              <a:rPr lang="en-US" dirty="0" err="1"/>
              <a:t>Crnoj</a:t>
            </a:r>
            <a:r>
              <a:rPr lang="en-US" dirty="0"/>
              <a:t> </a:t>
            </a:r>
            <a:r>
              <a:rPr lang="en-US" dirty="0" smtClean="0"/>
              <a:t>Gori </a:t>
            </a:r>
            <a:r>
              <a:rPr lang="en-US" dirty="0" err="1" smtClean="0"/>
              <a:t>dogodio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oktobru</a:t>
            </a:r>
            <a:r>
              <a:rPr lang="en-US" dirty="0"/>
              <a:t> 2013.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jedan</a:t>
            </a:r>
            <a:r>
              <a:rPr lang="en-US" dirty="0"/>
              <a:t> je od </a:t>
            </a:r>
            <a:r>
              <a:rPr lang="en-US" dirty="0" err="1"/>
              <a:t>najznačajnijih</a:t>
            </a:r>
            <a:r>
              <a:rPr lang="en-US" dirty="0"/>
              <a:t> </a:t>
            </a:r>
            <a:r>
              <a:rPr lang="en-US" dirty="0" err="1"/>
              <a:t>momenata</a:t>
            </a:r>
            <a:r>
              <a:rPr lang="en-US" dirty="0"/>
              <a:t> </a:t>
            </a:r>
            <a:r>
              <a:rPr lang="en-US" dirty="0" err="1"/>
              <a:t>deregulacije</a:t>
            </a:r>
            <a:r>
              <a:rPr lang="en-US" dirty="0"/>
              <a:t> </a:t>
            </a:r>
            <a:r>
              <a:rPr lang="en-US" dirty="0" err="1" smtClean="0"/>
              <a:t>elektroenergetskog</a:t>
            </a:r>
            <a:r>
              <a:rPr lang="en-US" dirty="0" smtClean="0"/>
              <a:t> </a:t>
            </a:r>
            <a:r>
              <a:rPr lang="en-US" dirty="0" err="1" smtClean="0"/>
              <a:t>sektora</a:t>
            </a:r>
            <a:r>
              <a:rPr lang="en-US" dirty="0" smtClean="0"/>
              <a:t> </a:t>
            </a:r>
            <a:r>
              <a:rPr lang="en-US" dirty="0" err="1"/>
              <a:t>zemlji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/>
              <a:t>je period </a:t>
            </a:r>
            <a:r>
              <a:rPr lang="en-US" dirty="0" err="1"/>
              <a:t>primjene</a:t>
            </a:r>
            <a:r>
              <a:rPr lang="en-US" dirty="0"/>
              <a:t> od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/>
              <a:t>ipo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pokazao</a:t>
            </a:r>
            <a:r>
              <a:rPr lang="en-US" dirty="0"/>
              <a:t> </a:t>
            </a:r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nedostataka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konstatovati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– </a:t>
            </a:r>
            <a:r>
              <a:rPr lang="en-US" dirty="0" err="1"/>
              <a:t>identifikacija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balansno</a:t>
            </a:r>
            <a:r>
              <a:rPr lang="en-US" dirty="0"/>
              <a:t> </a:t>
            </a:r>
            <a:r>
              <a:rPr lang="en-US" dirty="0" err="1"/>
              <a:t>odgovornih</a:t>
            </a:r>
            <a:r>
              <a:rPr lang="en-US" dirty="0"/>
              <a:t> </a:t>
            </a:r>
            <a:r>
              <a:rPr lang="en-US" dirty="0" err="1" smtClean="0"/>
              <a:t>subjekata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pokrivanje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balansiranja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- </a:t>
            </a:r>
            <a:r>
              <a:rPr lang="en-US" dirty="0" err="1"/>
              <a:t>postignuti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Pa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funkcionalan</a:t>
            </a:r>
            <a:r>
              <a:rPr lang="en-US" dirty="0"/>
              <a:t> </a:t>
            </a:r>
            <a:r>
              <a:rPr lang="en-US" dirty="0" err="1"/>
              <a:t>balansni</a:t>
            </a:r>
            <a:r>
              <a:rPr lang="en-US" dirty="0"/>
              <a:t> </a:t>
            </a:r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/>
              <a:t>uvažava</a:t>
            </a:r>
            <a:r>
              <a:rPr lang="en-US" dirty="0"/>
              <a:t> </a:t>
            </a:r>
            <a:r>
              <a:rPr lang="en-US" dirty="0" err="1"/>
              <a:t>realne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stimuliše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pravedan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alocira</a:t>
            </a:r>
            <a:r>
              <a:rPr lang="en-US" dirty="0"/>
              <a:t> </a:t>
            </a:r>
            <a:r>
              <a:rPr lang="en-US" dirty="0" err="1" smtClean="0"/>
              <a:t>troškove</a:t>
            </a:r>
            <a:r>
              <a:rPr lang="en-US" dirty="0" smtClean="0"/>
              <a:t>, </a:t>
            </a:r>
            <a:r>
              <a:rPr lang="en-US" dirty="0" err="1" smtClean="0"/>
              <a:t>neophodno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izmijeniti</a:t>
            </a:r>
            <a:r>
              <a:rPr lang="en-US" dirty="0"/>
              <a:t> </a:t>
            </a:r>
            <a:r>
              <a:rPr lang="en-US" dirty="0" err="1"/>
              <a:t>sadašnje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2263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0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Zaključci</a:t>
            </a:r>
            <a:r>
              <a:rPr lang="en-US" dirty="0" smtClean="0"/>
              <a:t> 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xh-ZA" dirty="0"/>
              <a:t>Crnogorski elektoenergetski sistem jeste specifičan i kao takav zahhtijeva atipična rješenja </a:t>
            </a:r>
            <a:r>
              <a:rPr lang="xh-ZA" dirty="0" smtClean="0"/>
              <a:t>i kada </a:t>
            </a:r>
            <a:r>
              <a:rPr lang="xh-ZA" dirty="0"/>
              <a:t>je u pitanju balansni mehanizam. </a:t>
            </a:r>
            <a:endParaRPr lang="xh-ZA" dirty="0" smtClean="0"/>
          </a:p>
          <a:p>
            <a:pPr lvl="0"/>
            <a:r>
              <a:rPr lang="xh-ZA" dirty="0" smtClean="0"/>
              <a:t>Jedan </a:t>
            </a:r>
            <a:r>
              <a:rPr lang="xh-ZA" dirty="0"/>
              <a:t>dio primijenjenih atipičnih rješenja pokazao se </a:t>
            </a:r>
            <a:r>
              <a:rPr lang="xh-ZA" dirty="0" smtClean="0"/>
              <a:t>kao funkcionalan </a:t>
            </a:r>
            <a:r>
              <a:rPr lang="xh-ZA" dirty="0"/>
              <a:t>i poželjan je nastavak njihove primjene, dok je druga rješenja potrebno hitno </a:t>
            </a:r>
            <a:r>
              <a:rPr lang="xh-ZA" dirty="0" smtClean="0"/>
              <a:t>zamijeniti funkcionalnijim.</a:t>
            </a:r>
          </a:p>
          <a:p>
            <a:pPr lvl="0"/>
            <a:r>
              <a:rPr lang="vi-VN" dirty="0"/>
              <a:t>Ovlašćenje preneseno na pružaoca sistemske usluge da samostalno određuje cijenu </a:t>
            </a:r>
            <a:r>
              <a:rPr lang="vi-VN" dirty="0" smtClean="0"/>
              <a:t>energije</a:t>
            </a:r>
            <a:r>
              <a:rPr lang="xh-ZA" dirty="0" smtClean="0"/>
              <a:t> </a:t>
            </a:r>
            <a:r>
              <a:rPr lang="vi-VN" dirty="0" smtClean="0"/>
              <a:t>angažovane </a:t>
            </a:r>
            <a:r>
              <a:rPr lang="vi-VN" dirty="0"/>
              <a:t>u tercijarnoj regulaciji, uz široko postavljena regulatorna ograničenja, pokazalo </a:t>
            </a:r>
            <a:r>
              <a:rPr lang="vi-VN" dirty="0" smtClean="0"/>
              <a:t>se</a:t>
            </a:r>
            <a:r>
              <a:rPr lang="xh-ZA" dirty="0" smtClean="0"/>
              <a:t> </a:t>
            </a:r>
            <a:r>
              <a:rPr lang="vi-VN" dirty="0" smtClean="0"/>
              <a:t>funkcionalnim </a:t>
            </a:r>
            <a:r>
              <a:rPr lang="vi-VN" dirty="0"/>
              <a:t>i bez negativnog uticaja na druge tržišne učesnike, pa ga je potrebno zadržati i </a:t>
            </a:r>
            <a:r>
              <a:rPr lang="vi-VN" dirty="0" smtClean="0"/>
              <a:t>u</a:t>
            </a:r>
            <a:r>
              <a:rPr lang="xh-ZA" dirty="0" smtClean="0"/>
              <a:t> </a:t>
            </a:r>
            <a:r>
              <a:rPr lang="vi-VN" dirty="0" smtClean="0"/>
              <a:t>budućim </a:t>
            </a:r>
            <a:r>
              <a:rPr lang="vi-VN" dirty="0"/>
              <a:t>verzijama balansnog mehanizma.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3301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4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Zaključci</a:t>
            </a:r>
            <a:r>
              <a:rPr lang="en-US" smtClean="0"/>
              <a:t>  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1"/>
            <a:ext cx="7258609" cy="4133447"/>
          </a:xfrm>
        </p:spPr>
        <p:txBody>
          <a:bodyPr>
            <a:normAutofit fontScale="85000" lnSpcReduction="20000"/>
          </a:bodyPr>
          <a:lstStyle/>
          <a:p>
            <a:r>
              <a:rPr lang="vi-VN" dirty="0"/>
              <a:t>Nedostatak tretmana programa kompenzacije neželjenih odstupanja između </a:t>
            </a:r>
            <a:r>
              <a:rPr lang="vi-VN" dirty="0" smtClean="0"/>
              <a:t>operatora</a:t>
            </a:r>
            <a:r>
              <a:rPr lang="xh-ZA" dirty="0" smtClean="0"/>
              <a:t> </a:t>
            </a:r>
            <a:r>
              <a:rPr lang="vi-VN" dirty="0" smtClean="0"/>
              <a:t>prenosnih </a:t>
            </a:r>
            <a:r>
              <a:rPr lang="vi-VN" dirty="0"/>
              <a:t>sistema u interkonekciji je propust domaćeg zakonskog okvira i neophodno ga je </a:t>
            </a:r>
            <a:r>
              <a:rPr lang="vi-VN" dirty="0" smtClean="0"/>
              <a:t>hitno</a:t>
            </a:r>
            <a:r>
              <a:rPr lang="xh-ZA" dirty="0" smtClean="0"/>
              <a:t> </a:t>
            </a:r>
            <a:r>
              <a:rPr lang="vi-VN" dirty="0" smtClean="0"/>
              <a:t>ispraviti</a:t>
            </a:r>
            <a:r>
              <a:rPr lang="vi-VN" dirty="0"/>
              <a:t>. </a:t>
            </a:r>
            <a:endParaRPr lang="xh-ZA" dirty="0" smtClean="0"/>
          </a:p>
          <a:p>
            <a:r>
              <a:rPr lang="vi-VN" dirty="0" smtClean="0"/>
              <a:t>Neplaćanje </a:t>
            </a:r>
            <a:r>
              <a:rPr lang="vi-VN" dirty="0"/>
              <a:t>energije preuzete ili isporučene angažovanjem sekundarne regulacije uvodi ozbiljnu distorziju balansog mehanizma. </a:t>
            </a:r>
            <a:r>
              <a:rPr lang="vi-VN" dirty="0" smtClean="0"/>
              <a:t>Zbog </a:t>
            </a:r>
            <a:r>
              <a:rPr lang="vi-VN" dirty="0"/>
              <a:t>toga je neophodno energiju proizvedenu angažovanjem sekundarne regulacije tretirati na način identičan kod tercijarne regulacije</a:t>
            </a:r>
            <a:r>
              <a:rPr lang="vi-VN" dirty="0" smtClean="0"/>
              <a:t>.</a:t>
            </a:r>
            <a:endParaRPr lang="xh-ZA" dirty="0" smtClean="0"/>
          </a:p>
          <a:p>
            <a:r>
              <a:rPr lang="vi-VN" dirty="0"/>
              <a:t>Zone tolerancije koje se primjenjuju u crnogorskom balansnom mehanizmu destimulativno djeluju na nove tržišne učesnike prosječne veličine i značajan su faktor stvaranja viška sredstava u fondu balansnog mehanizma.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4333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7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411760" y="548680"/>
            <a:ext cx="2046084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51520" y="1871479"/>
            <a:ext cx="4206324" cy="2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10558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STK C5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17531" r="61728" b="68825"/>
          <a:stretch/>
        </p:blipFill>
        <p:spPr bwMode="auto">
          <a:xfrm>
            <a:off x="251520" y="548680"/>
            <a:ext cx="2247201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420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IV SAVJETOVANJE             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Igalo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, 11.-14.5.2015.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4008" y="2348880"/>
            <a:ext cx="3482762" cy="3672408"/>
            <a:chOff x="4644008" y="2348880"/>
            <a:chExt cx="3482762" cy="3672408"/>
          </a:xfrm>
        </p:grpSpPr>
        <p:pic>
          <p:nvPicPr>
            <p:cNvPr id="2050" name="Picture 2" descr="http://en.hdyo.org/assets/ask-question-1-ff9bc6fa5eaa0d7667ae7a5a4c61330c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9"/>
            <a:stretch/>
          </p:blipFill>
          <p:spPr bwMode="auto">
            <a:xfrm>
              <a:off x="4644008" y="2852936"/>
              <a:ext cx="3482762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en.hdyo.org/assets/ask-question-1-ff9bc6fa5eaa0d7667ae7a5a4c61330c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9" b="90909"/>
            <a:stretch/>
          </p:blipFill>
          <p:spPr bwMode="auto">
            <a:xfrm>
              <a:off x="4644008" y="2348880"/>
              <a:ext cx="3482762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51521" y="2323652"/>
            <a:ext cx="4206324" cy="3913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Pitanja</a:t>
            </a:r>
            <a:r>
              <a:rPr lang="en-US" sz="2800" dirty="0" smtClean="0"/>
              <a:t> </a:t>
            </a:r>
            <a:r>
              <a:rPr lang="en-US" sz="2800" dirty="0" err="1" smtClean="0"/>
              <a:t>recenzenta</a:t>
            </a:r>
            <a:r>
              <a:rPr lang="en-US" sz="2800" dirty="0"/>
              <a:t> </a:t>
            </a:r>
            <a:r>
              <a:rPr lang="en-US" sz="2800" dirty="0" smtClean="0"/>
              <a:t>  1/3</a:t>
            </a:r>
          </a:p>
          <a:p>
            <a:endParaRPr lang="en-US" sz="2800" dirty="0"/>
          </a:p>
          <a:p>
            <a:r>
              <a:rPr lang="en-US" sz="2800" b="1" dirty="0" err="1" smtClean="0"/>
              <a:t>Kakve</a:t>
            </a:r>
            <a:r>
              <a:rPr lang="en-US" sz="2800" b="1" dirty="0" smtClean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kolike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mogućnosti</a:t>
            </a:r>
            <a:r>
              <a:rPr lang="en-US" sz="2800" b="1" dirty="0"/>
              <a:t> da se </a:t>
            </a:r>
            <a:r>
              <a:rPr lang="en-US" sz="2800" b="1" dirty="0" err="1"/>
              <a:t>regulacione</a:t>
            </a:r>
            <a:r>
              <a:rPr lang="en-US" sz="2800" b="1" dirty="0"/>
              <a:t> </a:t>
            </a:r>
            <a:r>
              <a:rPr lang="en-US" sz="2800" b="1" dirty="0" err="1"/>
              <a:t>sposobnosti</a:t>
            </a:r>
            <a:r>
              <a:rPr lang="en-US" sz="2800" b="1" dirty="0"/>
              <a:t> HE </a:t>
            </a:r>
            <a:r>
              <a:rPr lang="en-US" sz="2800" b="1" dirty="0" err="1"/>
              <a:t>Piva</a:t>
            </a:r>
            <a:r>
              <a:rPr lang="en-US" sz="2800" b="1" dirty="0"/>
              <a:t> stave u </a:t>
            </a:r>
            <a:r>
              <a:rPr lang="en-US" sz="2800" b="1" dirty="0" err="1"/>
              <a:t>funkciju</a:t>
            </a:r>
            <a:r>
              <a:rPr lang="en-US" sz="2800" b="1" dirty="0"/>
              <a:t> </a:t>
            </a:r>
            <a:r>
              <a:rPr lang="en-US" sz="2800" b="1" dirty="0" err="1"/>
              <a:t>crnogorskog</a:t>
            </a:r>
            <a:r>
              <a:rPr lang="en-US" sz="2800" b="1" dirty="0"/>
              <a:t> EES-a </a:t>
            </a:r>
            <a:r>
              <a:rPr lang="en-US" sz="2800" b="1" dirty="0" err="1"/>
              <a:t>sa</a:t>
            </a:r>
            <a:r>
              <a:rPr lang="en-US" sz="2800" b="1" dirty="0"/>
              <a:t> </a:t>
            </a:r>
            <a:r>
              <a:rPr lang="en-US" sz="2800" b="1" dirty="0" err="1"/>
              <a:t>tehničkog</a:t>
            </a:r>
            <a:r>
              <a:rPr lang="en-US" sz="2800" b="1" dirty="0"/>
              <a:t>, </a:t>
            </a:r>
            <a:r>
              <a:rPr lang="en-US" sz="2800" b="1" dirty="0" err="1"/>
              <a:t>cjenovnog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vremenskog</a:t>
            </a:r>
            <a:r>
              <a:rPr lang="en-US" sz="2800" b="1" dirty="0"/>
              <a:t> </a:t>
            </a:r>
            <a:r>
              <a:rPr lang="en-US" sz="2800" b="1" dirty="0" err="1"/>
              <a:t>stanovišta</a:t>
            </a:r>
            <a:r>
              <a:rPr lang="en-US" sz="2800" b="1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411760" y="548680"/>
            <a:ext cx="2046084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51520" y="1871479"/>
            <a:ext cx="4206324" cy="2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10558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STK C5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17531" r="61728" b="68825"/>
          <a:stretch/>
        </p:blipFill>
        <p:spPr bwMode="auto">
          <a:xfrm>
            <a:off x="251520" y="548680"/>
            <a:ext cx="2247201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420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IV SAVJETOVANJE             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Igalo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, 11.-14.5.2015.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4008" y="2348880"/>
            <a:ext cx="3482762" cy="3672408"/>
            <a:chOff x="4644008" y="2348880"/>
            <a:chExt cx="3482762" cy="3672408"/>
          </a:xfrm>
        </p:grpSpPr>
        <p:pic>
          <p:nvPicPr>
            <p:cNvPr id="2050" name="Picture 2" descr="http://en.hdyo.org/assets/ask-question-1-ff9bc6fa5eaa0d7667ae7a5a4c61330c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9"/>
            <a:stretch/>
          </p:blipFill>
          <p:spPr bwMode="auto">
            <a:xfrm>
              <a:off x="4644008" y="2852936"/>
              <a:ext cx="3482762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en.hdyo.org/assets/ask-question-1-ff9bc6fa5eaa0d7667ae7a5a4c61330c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9" b="90909"/>
            <a:stretch/>
          </p:blipFill>
          <p:spPr bwMode="auto">
            <a:xfrm>
              <a:off x="4644008" y="2348880"/>
              <a:ext cx="3482762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107504" y="2323652"/>
            <a:ext cx="4536503" cy="4417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/>
              <a:t>Pitanja</a:t>
            </a:r>
            <a:r>
              <a:rPr lang="en-US" sz="4400" dirty="0" smtClean="0"/>
              <a:t> </a:t>
            </a:r>
            <a:r>
              <a:rPr lang="en-US" sz="4400" dirty="0" err="1" smtClean="0"/>
              <a:t>recenzenta</a:t>
            </a:r>
            <a:r>
              <a:rPr lang="en-US" sz="4400" dirty="0"/>
              <a:t> </a:t>
            </a:r>
            <a:r>
              <a:rPr lang="en-US" sz="4400" dirty="0" smtClean="0"/>
              <a:t>  2/3</a:t>
            </a:r>
          </a:p>
          <a:p>
            <a:endParaRPr lang="en-US" sz="2800" dirty="0"/>
          </a:p>
          <a:p>
            <a:r>
              <a:rPr lang="vi-VN" sz="2800" b="1" dirty="0" smtClean="0"/>
              <a:t>Da </a:t>
            </a:r>
            <a:r>
              <a:rPr lang="vi-VN" sz="2800" b="1" dirty="0"/>
              <a:t>li postoji opasnost da, u uslovima uspotavljanja pune konkurencije na tržištu električne energije, izgradnje novih proizvodnih objekata kao nezavisnih preduzeća i sl., tj. pojave većeg broja balansno odgovornih subjekata dođe do ‘’zloupotrebe’’ balansnog mehanizma ukoliko se primijene rešenja koja ne karakterišu ‘’izuzetno oštre zone tolerancije odstupanja balansno odgovornih grupa i cijene odstupanja koje zavise i od nivoa odstupanja balansno odgovornih strana’’? (Pod zloupotrebom se podrazumijeva svjesno i namjerno balansno odstupanje balansno odgovornog subjekta u sličajevima kada mu je jeftinija balansna električna energija nego ona koju može kupiti na tržištu).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411760" y="548680"/>
            <a:ext cx="2046084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1" t="17531" r="61728" b="68825"/>
          <a:stretch/>
        </p:blipFill>
        <p:spPr bwMode="auto">
          <a:xfrm>
            <a:off x="251520" y="1871479"/>
            <a:ext cx="4206324" cy="2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105580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STK C5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17531" r="61728" b="68825"/>
          <a:stretch/>
        </p:blipFill>
        <p:spPr bwMode="auto">
          <a:xfrm>
            <a:off x="251520" y="548680"/>
            <a:ext cx="2247201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420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IV SAVJETOVANJE             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Igalo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, 11.-14.5.2015.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44008" y="2348880"/>
            <a:ext cx="3482762" cy="3672408"/>
            <a:chOff x="4644008" y="2348880"/>
            <a:chExt cx="3482762" cy="3672408"/>
          </a:xfrm>
        </p:grpSpPr>
        <p:pic>
          <p:nvPicPr>
            <p:cNvPr id="2050" name="Picture 2" descr="http://en.hdyo.org/assets/ask-question-1-ff9bc6fa5eaa0d7667ae7a5a4c61330c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9"/>
            <a:stretch/>
          </p:blipFill>
          <p:spPr bwMode="auto">
            <a:xfrm>
              <a:off x="4644008" y="2852936"/>
              <a:ext cx="3482762" cy="3168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en.hdyo.org/assets/ask-question-1-ff9bc6fa5eaa0d7667ae7a5a4c61330c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9" b="90909"/>
            <a:stretch/>
          </p:blipFill>
          <p:spPr bwMode="auto">
            <a:xfrm>
              <a:off x="4644008" y="2348880"/>
              <a:ext cx="3482762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251521" y="2323652"/>
            <a:ext cx="4206324" cy="3913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err="1" smtClean="0"/>
              <a:t>Pitanja</a:t>
            </a:r>
            <a:r>
              <a:rPr lang="en-US" sz="3800" dirty="0" smtClean="0"/>
              <a:t> </a:t>
            </a:r>
            <a:r>
              <a:rPr lang="en-US" sz="3800" dirty="0" err="1" smtClean="0"/>
              <a:t>recenzenta</a:t>
            </a:r>
            <a:r>
              <a:rPr lang="en-US" sz="3800" dirty="0"/>
              <a:t> </a:t>
            </a:r>
            <a:r>
              <a:rPr lang="en-US" sz="3800" dirty="0" smtClean="0"/>
              <a:t>  3/3</a:t>
            </a:r>
          </a:p>
          <a:p>
            <a:endParaRPr lang="en-US" sz="2800" dirty="0"/>
          </a:p>
          <a:p>
            <a:r>
              <a:rPr lang="vi-VN" sz="2800" b="1" dirty="0" smtClean="0"/>
              <a:t>Zašto</a:t>
            </a:r>
            <a:r>
              <a:rPr lang="vi-VN" sz="2800" b="1" dirty="0"/>
              <a:t>, u okviru prepoznavanja nedostataka u primjeni balansnog mehanizma, nije navedena cijena Cneg  koja je definisana u Metodologiji i utvrđena na nerealno niskom nivou (Cneg = 0,3 Cp), što, uz činjenicu da OPS nije dužan da plaća električnu energiju koja je ‘’gurnuta’’ u interkonektovani sistem, direktno utiče na stvaranje viškova sredstava u fondu balansnog mehanizma?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616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</p:spPr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pecifičnosti</a:t>
            </a:r>
            <a:r>
              <a:rPr lang="en-US" dirty="0" smtClean="0"/>
              <a:t> </a:t>
            </a:r>
            <a:r>
              <a:rPr lang="en-US" dirty="0" err="1" smtClean="0"/>
              <a:t>balansiranja</a:t>
            </a:r>
            <a:r>
              <a:rPr lang="en-US" dirty="0" smtClean="0"/>
              <a:t> </a:t>
            </a:r>
            <a:r>
              <a:rPr lang="en-US" dirty="0" err="1" smtClean="0"/>
              <a:t>elektroenergetskog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rne</a:t>
            </a:r>
            <a:r>
              <a:rPr lang="en-US" dirty="0" smtClean="0"/>
              <a:t> Gore</a:t>
            </a:r>
          </a:p>
          <a:p>
            <a:r>
              <a:rPr lang="xh-ZA" dirty="0"/>
              <a:t>B</a:t>
            </a:r>
            <a:r>
              <a:rPr lang="pl-PL" dirty="0" smtClean="0"/>
              <a:t>alansni mehanizam u </a:t>
            </a:r>
            <a:r>
              <a:rPr lang="xh-ZA" dirty="0" smtClean="0"/>
              <a:t>C</a:t>
            </a:r>
            <a:r>
              <a:rPr lang="pl-PL" dirty="0" smtClean="0"/>
              <a:t>rnoj </a:t>
            </a:r>
            <a:r>
              <a:rPr lang="xh-ZA" dirty="0"/>
              <a:t>G</a:t>
            </a:r>
            <a:r>
              <a:rPr lang="pl-PL" dirty="0" smtClean="0"/>
              <a:t>ori</a:t>
            </a:r>
            <a:endParaRPr lang="xh-ZA" dirty="0" smtClean="0"/>
          </a:p>
          <a:p>
            <a:pPr lvl="1"/>
            <a:r>
              <a:rPr lang="en-US" dirty="0" err="1"/>
              <a:t>Aktuelno</a:t>
            </a:r>
            <a:r>
              <a:rPr lang="en-US" dirty="0"/>
              <a:t> </a:t>
            </a:r>
            <a:r>
              <a:rPr lang="en-US" dirty="0" err="1" smtClean="0"/>
              <a:t>rješenje</a:t>
            </a:r>
            <a:endParaRPr lang="en-US" dirty="0" smtClean="0"/>
          </a:p>
          <a:p>
            <a:pPr lvl="1"/>
            <a:r>
              <a:rPr lang="en-US" dirty="0" err="1" smtClean="0"/>
              <a:t>Uočeni</a:t>
            </a:r>
            <a:r>
              <a:rPr lang="en-US" dirty="0" smtClean="0"/>
              <a:t> </a:t>
            </a:r>
            <a:r>
              <a:rPr lang="en-US" dirty="0" err="1" smtClean="0"/>
              <a:t>nedostaci</a:t>
            </a:r>
            <a:endParaRPr lang="en-US" dirty="0" smtClean="0"/>
          </a:p>
          <a:p>
            <a:pPr lvl="1"/>
            <a:r>
              <a:rPr lang="en-US" dirty="0" err="1" smtClean="0"/>
              <a:t>Mgućnosti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unaprjeđenje</a:t>
            </a:r>
            <a:endParaRPr lang="en-US" dirty="0" smtClean="0"/>
          </a:p>
          <a:p>
            <a:pPr lvl="1"/>
            <a:r>
              <a:rPr lang="en-US" dirty="0" err="1" smtClean="0"/>
              <a:t>Rizici</a:t>
            </a:r>
            <a:r>
              <a:rPr lang="en-US" dirty="0" smtClean="0"/>
              <a:t> </a:t>
            </a:r>
            <a:r>
              <a:rPr lang="en-US" dirty="0" err="1" smtClean="0"/>
              <a:t>primjene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Opšte</a:t>
            </a:r>
            <a:r>
              <a:rPr lang="en-US" dirty="0"/>
              <a:t> </a:t>
            </a:r>
            <a:r>
              <a:rPr lang="en-US" dirty="0" err="1"/>
              <a:t>napomene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2323652"/>
            <a:ext cx="7258609" cy="3807529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Nabavku pomoćnih usluga i balansiranje regulišu dva podzakonska akta:</a:t>
            </a:r>
          </a:p>
          <a:p>
            <a:pPr lvl="1"/>
            <a:r>
              <a:rPr lang="vi-VN" dirty="0" smtClean="0"/>
              <a:t>Metodologija  </a:t>
            </a:r>
            <a:r>
              <a:rPr lang="vi-VN" dirty="0"/>
              <a:t>za utvrđivanje cijena i uslova za pružanje pomoćnih i sistemskih usluga (donosi RAE)</a:t>
            </a:r>
          </a:p>
          <a:p>
            <a:pPr lvl="1"/>
            <a:r>
              <a:rPr lang="vi-VN" dirty="0"/>
              <a:t> </a:t>
            </a:r>
            <a:r>
              <a:rPr lang="vi-VN" dirty="0" smtClean="0"/>
              <a:t>Tržišna </a:t>
            </a:r>
            <a:r>
              <a:rPr lang="vi-VN" dirty="0"/>
              <a:t>pravila (donosi OT, odobrava RAE)</a:t>
            </a:r>
          </a:p>
          <a:p>
            <a:r>
              <a:rPr lang="vi-VN" dirty="0"/>
              <a:t>Balansni mehanizam praktično se primjenjuje od 01.10.2013. godine</a:t>
            </a:r>
          </a:p>
          <a:p>
            <a:pPr lvl="1"/>
            <a:r>
              <a:rPr lang="vi-VN" dirty="0"/>
              <a:t>Dobra regulacija crnogorske kontrolne oblasti u okviru SMM bloka</a:t>
            </a:r>
          </a:p>
          <a:p>
            <a:pPr lvl="1"/>
            <a:r>
              <a:rPr lang="vi-VN" dirty="0"/>
              <a:t>Problemi u primjeni, nezadovoljstvo balansno odgovornih strana, rizik od blokade mehanizma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Pie 8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7806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SPECIFIČNOSTI BALANSIRANJA </a:t>
            </a:r>
            <a:r>
              <a:rPr lang="en-US" dirty="0" smtClean="0"/>
              <a:t>EES-a </a:t>
            </a:r>
            <a:r>
              <a:rPr lang="en-US" dirty="0"/>
              <a:t>CRNE GORE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56900" cy="3807529"/>
          </a:xfrm>
        </p:spPr>
        <p:txBody>
          <a:bodyPr>
            <a:normAutofit fontScale="92500"/>
          </a:bodyPr>
          <a:lstStyle/>
          <a:p>
            <a:r>
              <a:rPr lang="xh-ZA" dirty="0" smtClean="0"/>
              <a:t>P</a:t>
            </a:r>
            <a:r>
              <a:rPr lang="vi-VN" dirty="0" smtClean="0"/>
              <a:t>ropisani </a:t>
            </a:r>
            <a:r>
              <a:rPr lang="vi-VN" dirty="0"/>
              <a:t>nivo sistemske rezerve (200 MW) čini gotovo četvrtinu ukupno instalisanih proizvodnih kapaciteta. </a:t>
            </a:r>
          </a:p>
          <a:p>
            <a:r>
              <a:rPr lang="vi-VN" dirty="0" smtClean="0"/>
              <a:t>samo jed</a:t>
            </a:r>
            <a:r>
              <a:rPr lang="xh-ZA" dirty="0" smtClean="0"/>
              <a:t>a</a:t>
            </a:r>
            <a:r>
              <a:rPr lang="vi-VN" dirty="0" smtClean="0"/>
              <a:t>n </a:t>
            </a:r>
            <a:r>
              <a:rPr lang="xh-ZA" dirty="0" smtClean="0"/>
              <a:t>proizvodni </a:t>
            </a:r>
            <a:r>
              <a:rPr lang="vi-VN" dirty="0" smtClean="0"/>
              <a:t>objek</a:t>
            </a:r>
            <a:r>
              <a:rPr lang="xh-ZA" dirty="0" smtClean="0"/>
              <a:t>a</a:t>
            </a:r>
            <a:r>
              <a:rPr lang="vi-VN" dirty="0" smtClean="0"/>
              <a:t>t </a:t>
            </a:r>
            <a:r>
              <a:rPr lang="vi-VN" dirty="0"/>
              <a:t>čije su tehničke karakterisitike usaglašene sa realnim potrebama </a:t>
            </a:r>
            <a:r>
              <a:rPr lang="xh-ZA" dirty="0" smtClean="0"/>
              <a:t>za pomoćnim uslugama</a:t>
            </a:r>
            <a:endParaRPr lang="vi-VN" dirty="0"/>
          </a:p>
          <a:p>
            <a:r>
              <a:rPr lang="vi-VN" dirty="0" smtClean="0"/>
              <a:t>jedanaest </a:t>
            </a:r>
            <a:r>
              <a:rPr lang="vi-VN" dirty="0"/>
              <a:t>interkonektivnih </a:t>
            </a:r>
            <a:r>
              <a:rPr lang="vi-VN" dirty="0" smtClean="0"/>
              <a:t>dalekovoda;</a:t>
            </a:r>
            <a:endParaRPr lang="vi-VN" dirty="0"/>
          </a:p>
          <a:p>
            <a:r>
              <a:rPr lang="vi-VN" dirty="0" smtClean="0"/>
              <a:t>još </a:t>
            </a:r>
            <a:r>
              <a:rPr lang="vi-VN" dirty="0"/>
              <a:t>uvjek ne postoji organizovano tržite električnom energijom u </a:t>
            </a:r>
            <a:r>
              <a:rPr lang="xh-ZA" dirty="0" smtClean="0"/>
              <a:t>zemlji </a:t>
            </a:r>
            <a:r>
              <a:rPr lang="xh-ZA" dirty="0" smtClean="0"/>
              <a:t>i </a:t>
            </a:r>
            <a:r>
              <a:rPr lang="vi-VN" dirty="0" smtClean="0"/>
              <a:t>neposredno</a:t>
            </a:r>
            <a:r>
              <a:rPr lang="xh-ZA" dirty="0" smtClean="0"/>
              <a:t>m okruženju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911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77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SPECIFIČNOSTI BALANSIRANJA </a:t>
            </a:r>
            <a:r>
              <a:rPr lang="en-US" dirty="0" smtClean="0"/>
              <a:t>EES-a </a:t>
            </a:r>
            <a:r>
              <a:rPr lang="en-US" dirty="0"/>
              <a:t>CRNE GORE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56900" cy="38075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xh-ZA" dirty="0" smtClean="0"/>
              <a:t>Posljedice:</a:t>
            </a:r>
          </a:p>
          <a:p>
            <a:pPr marL="68580" indent="0">
              <a:buNone/>
            </a:pPr>
            <a:endParaRPr lang="vi-VN" dirty="0"/>
          </a:p>
          <a:p>
            <a:r>
              <a:rPr lang="vi-VN" dirty="0" smtClean="0"/>
              <a:t>Atipično</a:t>
            </a:r>
            <a:r>
              <a:rPr lang="xh-ZA" dirty="0" smtClean="0"/>
              <a:t> visok očekivani trošak sistemskih usluga</a:t>
            </a:r>
            <a:r>
              <a:rPr lang="vi-VN" dirty="0" smtClean="0"/>
              <a:t>;</a:t>
            </a:r>
            <a:endParaRPr lang="xh-ZA" dirty="0"/>
          </a:p>
          <a:p>
            <a:endParaRPr lang="vi-VN" dirty="0"/>
          </a:p>
          <a:p>
            <a:r>
              <a:rPr lang="xh-ZA" dirty="0" smtClean="0"/>
              <a:t>Ne postoji konkurencija na strani ponude – oblast je potrebno regulisati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Pie 8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20014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9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Balansni</a:t>
            </a:r>
            <a:r>
              <a:rPr lang="en-US" sz="3200" dirty="0" smtClean="0"/>
              <a:t> </a:t>
            </a:r>
            <a:r>
              <a:rPr lang="en-US" sz="3200" dirty="0" err="1" smtClean="0"/>
              <a:t>mehanizam</a:t>
            </a:r>
            <a:r>
              <a:rPr lang="en-US" sz="3200" dirty="0"/>
              <a:t> </a:t>
            </a:r>
            <a:r>
              <a:rPr lang="en-US" sz="3200" dirty="0" smtClean="0"/>
              <a:t>u </a:t>
            </a:r>
            <a:r>
              <a:rPr lang="en-US" sz="3200" dirty="0" err="1" smtClean="0"/>
              <a:t>Crnoj</a:t>
            </a:r>
            <a:r>
              <a:rPr lang="en-US" sz="3200" dirty="0" smtClean="0"/>
              <a:t> Gori</a:t>
            </a:r>
            <a:br>
              <a:rPr lang="en-US" sz="3200" dirty="0" smtClean="0"/>
            </a:br>
            <a:r>
              <a:rPr lang="en-US" sz="3200" b="1" dirty="0" err="1" smtClean="0"/>
              <a:t>Aktuelno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rješenje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58609" cy="391366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err="1" smtClean="0"/>
              <a:t>Specifičnosti</a:t>
            </a:r>
            <a:endParaRPr lang="en-US" dirty="0" smtClean="0"/>
          </a:p>
          <a:p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 smtClean="0"/>
              <a:t>angažovanja</a:t>
            </a:r>
            <a:r>
              <a:rPr lang="en-US" dirty="0" smtClean="0"/>
              <a:t> </a:t>
            </a:r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besplatna</a:t>
            </a:r>
            <a:endParaRPr lang="en-US" dirty="0" smtClean="0"/>
          </a:p>
          <a:p>
            <a:r>
              <a:rPr lang="pl-PL" dirty="0"/>
              <a:t>Cijena rezervacije snage tercijarne i sekundarne regulacije je </a:t>
            </a:r>
            <a:r>
              <a:rPr lang="pl-PL" dirty="0" smtClean="0"/>
              <a:t>regulisana</a:t>
            </a:r>
            <a:endParaRPr lang="xh-ZA" dirty="0" smtClean="0"/>
          </a:p>
          <a:p>
            <a:r>
              <a:rPr lang="en-US" dirty="0" err="1" smtClean="0"/>
              <a:t>Cijena</a:t>
            </a:r>
            <a:r>
              <a:rPr lang="en-US" dirty="0" smtClean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tercijarne</a:t>
            </a:r>
            <a:r>
              <a:rPr lang="en-US" dirty="0"/>
              <a:t> </a:t>
            </a:r>
            <a:r>
              <a:rPr lang="en-US" dirty="0" err="1"/>
              <a:t>regulacije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tržišna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kapovana</a:t>
            </a:r>
            <a:endParaRPr lang="en-US" dirty="0" smtClean="0"/>
          </a:p>
          <a:p>
            <a:r>
              <a:rPr lang="xh-ZA" dirty="0" smtClean="0"/>
              <a:t>R</a:t>
            </a:r>
            <a:r>
              <a:rPr lang="vi-VN" dirty="0" smtClean="0"/>
              <a:t>ezervacij</a:t>
            </a:r>
            <a:r>
              <a:rPr lang="xh-ZA" dirty="0" smtClean="0"/>
              <a:t>u</a:t>
            </a:r>
            <a:r>
              <a:rPr lang="vi-VN" dirty="0" smtClean="0"/>
              <a:t> tercijerne </a:t>
            </a:r>
            <a:r>
              <a:rPr lang="xh-ZA" dirty="0" smtClean="0"/>
              <a:t>iz uvoza </a:t>
            </a:r>
            <a:r>
              <a:rPr lang="vi-VN" dirty="0" smtClean="0"/>
              <a:t>pokrivaju proizvođači</a:t>
            </a:r>
            <a:endParaRPr lang="xh-ZA" dirty="0" smtClean="0"/>
          </a:p>
          <a:p>
            <a:r>
              <a:rPr lang="vi-VN" dirty="0"/>
              <a:t>Kvalitet usluge sekundarne regulacije utvrđuje se na osnovu kvaliteta rada </a:t>
            </a:r>
            <a:r>
              <a:rPr lang="vi-VN" dirty="0" smtClean="0"/>
              <a:t>kontrolne</a:t>
            </a:r>
            <a:r>
              <a:rPr lang="xh-ZA" dirty="0" smtClean="0"/>
              <a:t> </a:t>
            </a:r>
            <a:r>
              <a:rPr lang="vi-VN" dirty="0" smtClean="0"/>
              <a:t>oblasti </a:t>
            </a:r>
            <a:r>
              <a:rPr lang="vi-VN" dirty="0"/>
              <a:t>u interkonekciji</a:t>
            </a:r>
            <a:r>
              <a:rPr lang="vi-VN" dirty="0" smtClean="0"/>
              <a:t>,</a:t>
            </a:r>
            <a:endParaRPr lang="xh-ZA" dirty="0" smtClean="0"/>
          </a:p>
          <a:p>
            <a:r>
              <a:rPr lang="xh-ZA" dirty="0" smtClean="0"/>
              <a:t>Oštre zone tolerancije</a:t>
            </a:r>
          </a:p>
          <a:p>
            <a:r>
              <a:rPr lang="xh-ZA" dirty="0" smtClean="0"/>
              <a:t>Različite cijene pozitivnig i negtivnog odstupnja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19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2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Balansni</a:t>
            </a:r>
            <a:r>
              <a:rPr lang="en-US" sz="3200" dirty="0"/>
              <a:t> </a:t>
            </a:r>
            <a:r>
              <a:rPr lang="en-US" sz="3200" dirty="0" err="1"/>
              <a:t>mehanizam</a:t>
            </a:r>
            <a:r>
              <a:rPr lang="en-US" sz="3200" dirty="0"/>
              <a:t> u </a:t>
            </a:r>
            <a:r>
              <a:rPr lang="en-US" sz="3200" dirty="0" err="1"/>
              <a:t>Crnoj</a:t>
            </a:r>
            <a:r>
              <a:rPr lang="en-US" sz="3200" dirty="0"/>
              <a:t> Gori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Uočeni</a:t>
            </a:r>
            <a:r>
              <a:rPr lang="en-US" b="1" dirty="0"/>
              <a:t> </a:t>
            </a:r>
            <a:r>
              <a:rPr lang="en-US" b="1" dirty="0" err="1" smtClean="0"/>
              <a:t>nedostaci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Tržišna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kapovana</a:t>
            </a:r>
            <a:r>
              <a:rPr lang="en-US" dirty="0" smtClean="0"/>
              <a:t> </a:t>
            </a:r>
            <a:r>
              <a:rPr lang="en-US" dirty="0" err="1" smtClean="0"/>
              <a:t>cijena</a:t>
            </a:r>
            <a:r>
              <a:rPr lang="en-US" dirty="0" smtClean="0"/>
              <a:t> </a:t>
            </a:r>
            <a:r>
              <a:rPr lang="en-US" dirty="0" err="1" smtClean="0"/>
              <a:t>tercijerne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ponuđač</a:t>
            </a:r>
            <a:endParaRPr lang="en-US" dirty="0" smtClean="0"/>
          </a:p>
          <a:p>
            <a:pPr lvl="1"/>
            <a:r>
              <a:rPr lang="en-US" dirty="0" err="1" smtClean="0"/>
              <a:t>Ponuđač</a:t>
            </a:r>
            <a:r>
              <a:rPr lang="en-US" dirty="0" smtClean="0"/>
              <a:t> je </a:t>
            </a:r>
            <a:r>
              <a:rPr lang="en-US" dirty="0" err="1" smtClean="0"/>
              <a:t>ujedno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BOS</a:t>
            </a:r>
          </a:p>
          <a:p>
            <a:pPr lvl="1"/>
            <a:r>
              <a:rPr lang="en-US" dirty="0" err="1" smtClean="0"/>
              <a:t>Cijena</a:t>
            </a:r>
            <a:r>
              <a:rPr lang="en-US" dirty="0" smtClean="0"/>
              <a:t> se </a:t>
            </a:r>
            <a:r>
              <a:rPr lang="en-US" dirty="0" err="1" smtClean="0"/>
              <a:t>nikada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približila</a:t>
            </a:r>
            <a:r>
              <a:rPr lang="en-US" dirty="0" smtClean="0"/>
              <a:t> </a:t>
            </a:r>
            <a:r>
              <a:rPr lang="en-US" dirty="0" err="1" smtClean="0"/>
              <a:t>dozvoljenom</a:t>
            </a:r>
            <a:r>
              <a:rPr lang="en-US" dirty="0" smtClean="0"/>
              <a:t> </a:t>
            </a:r>
            <a:r>
              <a:rPr lang="en-US" dirty="0" err="1" smtClean="0"/>
              <a:t>maksimumu</a:t>
            </a:r>
            <a:endParaRPr lang="en-US" dirty="0" smtClean="0"/>
          </a:p>
          <a:p>
            <a:pPr lvl="1"/>
            <a:r>
              <a:rPr lang="en-US" dirty="0" smtClean="0"/>
              <a:t>Po </a:t>
            </a:r>
            <a:r>
              <a:rPr lang="en-US" dirty="0" err="1" smtClean="0"/>
              <a:t>pravilu</a:t>
            </a:r>
            <a:r>
              <a:rPr lang="en-US" dirty="0" smtClean="0"/>
              <a:t>,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bliska</a:t>
            </a:r>
            <a:r>
              <a:rPr lang="en-US" dirty="0" smtClean="0"/>
              <a:t> </a:t>
            </a:r>
            <a:r>
              <a:rPr lang="en-US" dirty="0" err="1" smtClean="0"/>
              <a:t>realnoj</a:t>
            </a:r>
            <a:r>
              <a:rPr lang="en-US" dirty="0" smtClean="0"/>
              <a:t> </a:t>
            </a:r>
            <a:r>
              <a:rPr lang="en-US" dirty="0" err="1" smtClean="0"/>
              <a:t>tržišnoj</a:t>
            </a:r>
            <a:r>
              <a:rPr lang="en-US" dirty="0" smtClean="0"/>
              <a:t> </a:t>
            </a:r>
            <a:r>
              <a:rPr lang="en-US" dirty="0" err="1" smtClean="0"/>
              <a:t>cijeni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1499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71800" y="1844824"/>
            <a:ext cx="273630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5436073" y="980728"/>
            <a:ext cx="331239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prednosti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Balansni mehanizam u Crnoj Gori</a:t>
            </a:r>
            <a:r>
              <a:rPr lang="pl-PL" dirty="0"/>
              <a:t/>
            </a:r>
            <a:br>
              <a:rPr lang="pl-PL" dirty="0"/>
            </a:br>
            <a:r>
              <a:rPr lang="en-US" b="1" dirty="0" err="1" smtClean="0"/>
              <a:t>Uočeni</a:t>
            </a:r>
            <a:r>
              <a:rPr lang="en-US" b="1" dirty="0" smtClean="0"/>
              <a:t> </a:t>
            </a:r>
            <a:r>
              <a:rPr lang="en-US" b="1" dirty="0" err="1" smtClean="0"/>
              <a:t>nedostaci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/>
              <a:t>Neplaćanje energije preuzete ili predate po osnovu </a:t>
            </a:r>
            <a:r>
              <a:rPr lang="vi-VN" dirty="0" smtClean="0"/>
              <a:t>angažovanja</a:t>
            </a:r>
            <a:r>
              <a:rPr lang="xh-ZA" dirty="0" smtClean="0"/>
              <a:t> </a:t>
            </a:r>
            <a:r>
              <a:rPr lang="vi-VN" dirty="0" smtClean="0"/>
              <a:t>sekundarne </a:t>
            </a:r>
            <a:r>
              <a:rPr lang="vi-VN" dirty="0"/>
              <a:t>regulacije onemogućava određivanje osnovne cijene odstupanja zasnovane na </a:t>
            </a:r>
            <a:r>
              <a:rPr lang="vi-VN" dirty="0" smtClean="0"/>
              <a:t>realnim</a:t>
            </a:r>
            <a:r>
              <a:rPr lang="xh-ZA" dirty="0" smtClean="0"/>
              <a:t> </a:t>
            </a:r>
            <a:r>
              <a:rPr lang="vi-VN" dirty="0" smtClean="0"/>
              <a:t>troškovima </a:t>
            </a:r>
            <a:r>
              <a:rPr lang="vi-VN" dirty="0"/>
              <a:t>sistema u svakom periodu u kojem je sistem uspješno balansiran angažovanjem </a:t>
            </a:r>
            <a:r>
              <a:rPr lang="vi-VN" dirty="0" smtClean="0"/>
              <a:t>samo</a:t>
            </a:r>
            <a:r>
              <a:rPr lang="xh-ZA" dirty="0" smtClean="0"/>
              <a:t> </a:t>
            </a:r>
            <a:r>
              <a:rPr lang="vi-VN" dirty="0" smtClean="0"/>
              <a:t>sekundarne </a:t>
            </a:r>
            <a:r>
              <a:rPr lang="vi-VN" dirty="0"/>
              <a:t>regulacije</a:t>
            </a:r>
            <a:r>
              <a:rPr lang="vi-VN" dirty="0" smtClean="0"/>
              <a:t>.</a:t>
            </a:r>
            <a:endParaRPr lang="xh-ZA" dirty="0" smtClean="0"/>
          </a:p>
          <a:p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/>
              <a:t>uske</a:t>
            </a:r>
            <a:r>
              <a:rPr lang="en-US" dirty="0"/>
              <a:t> zone </a:t>
            </a:r>
            <a:r>
              <a:rPr lang="en-US" dirty="0" err="1" smtClean="0"/>
              <a:t>tolerancije</a:t>
            </a:r>
            <a:r>
              <a:rPr lang="en-US" dirty="0" smtClean="0"/>
              <a:t> </a:t>
            </a:r>
            <a:r>
              <a:rPr lang="en-US" dirty="0" err="1" smtClean="0"/>
              <a:t>odstupanja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odražavaju</a:t>
            </a:r>
            <a:r>
              <a:rPr lang="en-US" dirty="0"/>
              <a:t> </a:t>
            </a:r>
            <a:r>
              <a:rPr lang="en-US" dirty="0" err="1"/>
              <a:t>realne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disciplinom</a:t>
            </a:r>
            <a:r>
              <a:rPr lang="en-US" dirty="0"/>
              <a:t> </a:t>
            </a:r>
            <a:r>
              <a:rPr lang="en-US" dirty="0" err="1"/>
              <a:t>balansno</a:t>
            </a:r>
            <a:r>
              <a:rPr lang="en-US" dirty="0"/>
              <a:t> </a:t>
            </a:r>
            <a:r>
              <a:rPr lang="en-US" dirty="0" err="1"/>
              <a:t>odgovornih</a:t>
            </a:r>
            <a:r>
              <a:rPr lang="en-US" dirty="0"/>
              <a:t> </a:t>
            </a:r>
            <a:r>
              <a:rPr lang="en-US" dirty="0" err="1" smtClean="0"/>
              <a:t>strana</a:t>
            </a:r>
            <a:endParaRPr lang="en-US" dirty="0" smtClean="0"/>
          </a:p>
          <a:p>
            <a:r>
              <a:rPr lang="xh-ZA" dirty="0" smtClean="0"/>
              <a:t>T</a:t>
            </a:r>
            <a:r>
              <a:rPr lang="vi-VN" dirty="0" smtClean="0"/>
              <a:t>rošak</a:t>
            </a:r>
            <a:r>
              <a:rPr lang="xh-ZA" dirty="0" smtClean="0"/>
              <a:t>/</a:t>
            </a:r>
            <a:r>
              <a:rPr lang="vi-VN" dirty="0" smtClean="0"/>
              <a:t>prihod </a:t>
            </a:r>
            <a:r>
              <a:rPr lang="vi-VN" dirty="0"/>
              <a:t>nastao realizacijom kompenzacionih programa, kojima se regulišu </a:t>
            </a:r>
            <a:r>
              <a:rPr lang="vi-VN" dirty="0" smtClean="0"/>
              <a:t>neželjena</a:t>
            </a:r>
            <a:r>
              <a:rPr lang="xh-ZA" dirty="0" smtClean="0"/>
              <a:t> </a:t>
            </a:r>
            <a:r>
              <a:rPr lang="vi-VN" dirty="0" smtClean="0"/>
              <a:t>odstupanja </a:t>
            </a:r>
            <a:r>
              <a:rPr lang="vi-VN" dirty="0"/>
              <a:t>između operatora prenosnih sistema u interkonekciji, nije obuhvaćen Metodologijom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2541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Balansni mehanizam u Crnoj Gori</a:t>
            </a:r>
            <a:br>
              <a:rPr lang="pl-PL" sz="3200" dirty="0"/>
            </a:br>
            <a:r>
              <a:rPr lang="en-US" sz="3600" b="1" dirty="0" err="1" smtClean="0"/>
              <a:t>Mogućnosti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unaprjeđenje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>
            <a:normAutofit/>
          </a:bodyPr>
          <a:lstStyle/>
          <a:p>
            <a:r>
              <a:rPr lang="xh-ZA" dirty="0"/>
              <a:t>Obuhvatanje programa kompenzacije neželjenih odstupanja </a:t>
            </a:r>
            <a:r>
              <a:rPr lang="xh-ZA" dirty="0" smtClean="0"/>
              <a:t>Metodologijom</a:t>
            </a:r>
            <a:endParaRPr lang="en-US" sz="2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716039" y="9"/>
            <a:ext cx="3384353" cy="561423"/>
            <a:chOff x="4716039" y="9"/>
            <a:chExt cx="3384353" cy="56142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6" t="17531" r="61728" b="68825"/>
            <a:stretch/>
          </p:blipFill>
          <p:spPr bwMode="auto">
            <a:xfrm>
              <a:off x="4716039" y="9"/>
              <a:ext cx="1078699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28" t="17531" r="61728" b="68825"/>
            <a:stretch/>
          </p:blipFill>
          <p:spPr bwMode="auto">
            <a:xfrm>
              <a:off x="5794738" y="9"/>
              <a:ext cx="2305654" cy="56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ie 7"/>
          <p:cNvSpPr/>
          <p:nvPr/>
        </p:nvSpPr>
        <p:spPr>
          <a:xfrm>
            <a:off x="7956376" y="5805264"/>
            <a:ext cx="691450" cy="651835"/>
          </a:xfrm>
          <a:prstGeom prst="pie">
            <a:avLst>
              <a:gd name="adj1" fmla="val 15962815"/>
              <a:gd name="adj2" fmla="val 3892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2" t="11868" r="36293" b="76559"/>
          <a:stretch/>
        </p:blipFill>
        <p:spPr bwMode="auto">
          <a:xfrm>
            <a:off x="2555776" y="3124741"/>
            <a:ext cx="3341041" cy="116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3442" r="12516" b="12149"/>
          <a:stretch/>
        </p:blipFill>
        <p:spPr bwMode="auto">
          <a:xfrm>
            <a:off x="1979712" y="4101137"/>
            <a:ext cx="4810221" cy="23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716039" y="3124741"/>
            <a:ext cx="792065" cy="976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320</TotalTime>
  <Words>975</Words>
  <Application>Microsoft Office PowerPoint</Application>
  <PresentationFormat>On-screen Show (4:3)</PresentationFormat>
  <Paragraphs>114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SISTEMSKE USLUGE I MODEL ALOKACIJE TROŠKOVA BALANSIRANJA </vt:lpstr>
      <vt:lpstr>Struktura rada</vt:lpstr>
      <vt:lpstr>Opšte napomene</vt:lpstr>
      <vt:lpstr>SPECIFIČNOSTI BALANSIRANJA EES-a CRNE GORE</vt:lpstr>
      <vt:lpstr>SPECIFIČNOSTI BALANSIRANJA EES-a CRNE GORE</vt:lpstr>
      <vt:lpstr>Balansni mehanizam u Crnoj Gori Aktuelno rješenje</vt:lpstr>
      <vt:lpstr>Balansni mehanizam u Crnoj Gori Uočeni nedostaci</vt:lpstr>
      <vt:lpstr>Balansni mehanizam u Crnoj Gori Uočeni nedostaci</vt:lpstr>
      <vt:lpstr>Balansni mehanizam u Crnoj Gori Mogućnosti za unaprjeđenje</vt:lpstr>
      <vt:lpstr>Balansni mehanizam u Crnoj Gori Mogućnosti za unaprjeđenje</vt:lpstr>
      <vt:lpstr>Balansni mehanizam u Crnoj Gori Mogućnosti za unaprjeđenje</vt:lpstr>
      <vt:lpstr>Balansni mehanizam u Crnoj Gori Mogućnosti za unaprjeđenje</vt:lpstr>
      <vt:lpstr>Zaključci  1/3</vt:lpstr>
      <vt:lpstr>Zaključci  2/3</vt:lpstr>
      <vt:lpstr>Zaključci  3/3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primjedbe</dc:creator>
  <cp:lastModifiedBy>Ljubo Knezevic</cp:lastModifiedBy>
  <cp:revision>35</cp:revision>
  <dcterms:created xsi:type="dcterms:W3CDTF">2015-05-11T19:22:57Z</dcterms:created>
  <dcterms:modified xsi:type="dcterms:W3CDTF">2015-05-12T21:19:34Z</dcterms:modified>
</cp:coreProperties>
</file>